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8524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b4bad1e46103c3b20938a#tid=6901acc72bf2270009e0857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40648a3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平均力法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9584b716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图像法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4ab0f061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上分点3 微元法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43bd50a5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上分点4 等效转换法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21_1#f8d195db2?vop=1&amp;pid=9584b716f&amp;color=0,0,0&amp;bt=1&amp;bbb=1&amp;hb=1"/>
              <p:cNvSpPr/>
              <p:nvPr/>
            </p:nvSpPr>
            <p:spPr>
              <a:xfrm>
                <a:off x="832104" y="1512000"/>
                <a:ext cx="10533888" cy="28490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【解析】根据题意可知，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0∼3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物体做匀速直线运动，结合题图可得，阻力大小为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3～7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水平拉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的关系式为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，由牛顿第二定律有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7−4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，故A错误；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图像与横轴所围图形的面积表示拉力做的功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，由题图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0～7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拉力对物体做功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=3×4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×(4+10)×(7−3)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，故B正确；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根据题意，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0～7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物体克服阻力做功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=4×7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，故C正确；合力对物体做功等于所有力做功之和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合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=−28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合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21_1#f8d195db2?vop=1&amp;pid=9584b716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2849055"/>
              </a:xfrm>
              <a:prstGeom prst="rect">
                <a:avLst/>
              </a:prstGeom>
              <a:blipFill>
                <a:blip r:embed="rId3"/>
                <a:stretch>
                  <a:fillRect l="-1389" r="-1505" b="-44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22_1#f5a37f9f0?htil=3&amp;vop=1&amp;pid=9584b716f&amp;color=0,0,0&amp;tib=255,255,255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86800" y="1594295"/>
            <a:ext cx="2679192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22_2#f5a37f9f0?htil=3&amp;vop=1&amp;pid=9584b716f&amp;color=0,0,0&amp;bt=1&amp;bbb=1&amp;hb=1&amp;hs=1"/>
              <p:cNvSpPr/>
              <p:nvPr/>
            </p:nvSpPr>
            <p:spPr>
              <a:xfrm>
                <a:off x="832104" y="1512000"/>
                <a:ext cx="7763256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如图，水平轨道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足够长，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段粗糙且长度为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，其余部分光滑.质量为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长度为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的均匀木板以初速度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穿过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部分，穿过后速度不为零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，木板与粗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4_BD.22_2#f5a37f9f0?htil=3&amp;vop=1&amp;pid=9584b716f&amp;color=0,0,0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7763256" cy="773430"/>
              </a:xfrm>
              <a:prstGeom prst="rect">
                <a:avLst/>
              </a:prstGeom>
              <a:blipFill>
                <a:blip r:embed="rId4"/>
                <a:stretch>
                  <a:fillRect l="-1885" r="-4085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23_1#f5a37f9f0.bracket?vop=1&amp;pid=9584b716f&amp;color=0,0,0&amp;vpa=7"/>
          <p:cNvSpPr/>
          <p:nvPr/>
        </p:nvSpPr>
        <p:spPr>
          <a:xfrm>
            <a:off x="9630457" y="2333879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22_3#f5a37f9f0.choices?vop=1&amp;pid=9584b716f&amp;color=0,0,0&amp;bbb=1"/>
              <p:cNvSpPr/>
              <p:nvPr/>
            </p:nvSpPr>
            <p:spPr>
              <a:xfrm>
                <a:off x="832104" y="2711006"/>
                <a:ext cx="10533888" cy="5256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598547" algn="l"/>
                    <a:tab pos="5311394" algn="l"/>
                    <a:tab pos="80242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𝑚𝑔𝐿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𝑚𝑔𝐿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𝑚𝑔𝐿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22_3#f5a37f9f0.choices?vop=1&amp;pid=9584b716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11006"/>
                <a:ext cx="10533888" cy="525653"/>
              </a:xfrm>
              <a:prstGeom prst="rect">
                <a:avLst/>
              </a:prstGeom>
              <a:blipFill>
                <a:blip r:embed="rId5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QC_4_AS.24_1#f5a37f9f0?htil=4&amp;vop=1&amp;pid=9584b716f&amp;color=0,0,0&amp;tib=255,255,255&amp;hs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99449" y="3244407"/>
            <a:ext cx="1528277" cy="919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AS.24_2#f5a37f9f0?htil=4&amp;vop=1&amp;pid=9584b716f&amp;color=0,0,0&amp;bbb=1&amp;hb=1&amp;hs=1"/>
              <p:cNvSpPr/>
              <p:nvPr/>
            </p:nvSpPr>
            <p:spPr>
              <a:xfrm>
                <a:off x="832104" y="3249295"/>
                <a:ext cx="8375904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【解析】木板穿过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段所受摩擦力随位移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变化如图所示，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f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图像与横轴围成的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图形面积表示物体克服摩擦力做的功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C_4_AS.24_2#f5a37f9f0?htil=4&amp;vop=1&amp;pid=9584b716f&amp;color=0,0,0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249295"/>
                <a:ext cx="8375904" cy="838200"/>
              </a:xfrm>
              <a:prstGeom prst="rect">
                <a:avLst/>
              </a:prstGeom>
              <a:blipFill>
                <a:blip r:embed="rId7"/>
                <a:stretch>
                  <a:fillRect l="-1747" r="-1310" b="-101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4_EX.25_1#f5a37f9f0?vop=1&amp;pid=9584b716f&amp;color=0,0,0&amp;bbb=1&amp;hs=1"/>
              <p:cNvSpPr/>
              <p:nvPr/>
            </p:nvSpPr>
            <p:spPr>
              <a:xfrm>
                <a:off x="832104" y="4194366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方法总结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用图像法求变力做功需画出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图像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用图线与横轴围成图形的面积表示功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直观简洁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8" name="QC_4_EX.25_1#f5a37f9f0?vop=1&amp;pid=9584b716f&amp;color=0,0,0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194366"/>
                <a:ext cx="10533888" cy="360680"/>
              </a:xfrm>
              <a:prstGeom prst="rect">
                <a:avLst/>
              </a:prstGeom>
              <a:blipFill>
                <a:blip r:embed="rId8"/>
                <a:stretch>
                  <a:fillRect l="-1389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QC_4_BD.22_2#f5a37f9f0?htil=3&amp;vop=1&amp;pid=9584b716f&amp;color=0,0,0&amp;bt=1&amp;bbb=1&amp;hb=1&amp;hs=1">
                <a:extLst>
                  <a:ext uri="{FF2B5EF4-FFF2-40B4-BE49-F238E27FC236}">
                    <a16:creationId xmlns:a16="http://schemas.microsoft.com/office/drawing/2014/main" id="{9D450438-1709-FA7F-3238-5F6DDDFDF0EC}"/>
                  </a:ext>
                </a:extLst>
              </p:cNvPr>
              <p:cNvSpPr/>
              <p:nvPr/>
            </p:nvSpPr>
            <p:spPr>
              <a:xfrm>
                <a:off x="827992" y="2337689"/>
                <a:ext cx="10536017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糙部分的动摩擦因数为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，重力加速度为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，木板穿过粗糙段过程克服阻力所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做的功为(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9" name="QC_4_BD.22_2#f5a37f9f0?htil=3&amp;vop=1&amp;pid=9584b716f&amp;color=0,0,0&amp;bt=1&amp;bbb=1&amp;hb=1&amp;hs=1">
                <a:extLst>
                  <a:ext uri="{FF2B5EF4-FFF2-40B4-BE49-F238E27FC236}">
                    <a16:creationId xmlns:a16="http://schemas.microsoft.com/office/drawing/2014/main" id="{9D450438-1709-FA7F-3238-5F6DDDFDF0E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992" y="2337689"/>
                <a:ext cx="10536017" cy="360680"/>
              </a:xfrm>
              <a:prstGeom prst="rect">
                <a:avLst/>
              </a:prstGeom>
              <a:blipFill>
                <a:blip r:embed="rId9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  <p:bldP spid="8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26_1#343bccc21?htil=5&amp;vop=1&amp;pid=4ab0f061e&amp;color=0,0,0&amp;tib=255,255,255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35654" y="1594296"/>
            <a:ext cx="1554480" cy="987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26_2#343bccc21?htil=5&amp;vop=1&amp;pid=4ab0f061e&amp;color=0,0,0&amp;bt=1&amp;bbb=1&amp;hb=1&amp;hs=1"/>
              <p:cNvSpPr/>
              <p:nvPr/>
            </p:nvSpPr>
            <p:spPr>
              <a:xfrm>
                <a:off x="832104" y="1512000"/>
                <a:ext cx="8897112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在多年前的农村，人们往往会选择让驴来拉磨把食物磨成粉末状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，假设驴对磨杆的平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均拉力大小为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600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，半径为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0.5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则驴运动一周做功约为(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4_BD.26_2#343bccc21?htil=5&amp;vop=1&amp;pid=4ab0f061e&amp;color=0,0,0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8897112" cy="770255"/>
              </a:xfrm>
              <a:prstGeom prst="rect">
                <a:avLst/>
              </a:prstGeom>
              <a:blipFill>
                <a:blip r:embed="rId4"/>
                <a:stretch>
                  <a:fillRect l="-1645" r="-274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27_1#343bccc21.bracket?vop=1&amp;pid=4ab0f061e&amp;color=0,0,0&amp;vpa=8"/>
          <p:cNvSpPr/>
          <p:nvPr/>
        </p:nvSpPr>
        <p:spPr>
          <a:xfrm>
            <a:off x="6946360" y="1917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26_3#343bccc21.choices?htil=5&amp;vop=1&amp;pid=4ab0f061e&amp;color=0,0,0&amp;bbb=1&amp;hs=1"/>
              <p:cNvSpPr/>
              <p:nvPr/>
            </p:nvSpPr>
            <p:spPr>
              <a:xfrm>
                <a:off x="832104" y="2324990"/>
                <a:ext cx="8897112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1970278" algn="l"/>
                    <a:tab pos="4283456" algn="l"/>
                    <a:tab pos="659663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600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900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800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26_3#343bccc21.choices?htil=5&amp;vop=1&amp;pid=4ab0f061e&amp;color=0,0,0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24990"/>
                <a:ext cx="8897112" cy="356235"/>
              </a:xfrm>
              <a:prstGeom prst="rect">
                <a:avLst/>
              </a:prstGeom>
              <a:blipFill>
                <a:blip r:embed="rId5"/>
                <a:stretch>
                  <a:fillRect l="-1645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28_1#343bccc21?vop=1&amp;pid=4ab0f061e&amp;color=0,0,0&amp;bbb=1&amp;hb=1&amp;hs=1"/>
              <p:cNvSpPr/>
              <p:nvPr/>
            </p:nvSpPr>
            <p:spPr>
              <a:xfrm>
                <a:off x="832104" y="2685607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【解析】驴拉磨过程中驴对磨杆的拉力方向时刻在改变，但是拉力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的方向与力的作用点的运动方向始终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，所以可以把运动一周的过程划分为无穷个长度趋于0的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，每个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内都可以认为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为恒力且和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方向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，所以驴转动一周做功可以等效为驴沿直线走了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时拉力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做的功，可得驴运动一周拉力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所做的功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⋅2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=600×2×0.5×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=600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≈1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884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AS.28_1#343bccc21?vop=1&amp;pid=4ab0f061e&amp;color=0,0,0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85607"/>
                <a:ext cx="10533888" cy="1611630"/>
              </a:xfrm>
              <a:prstGeom prst="rect">
                <a:avLst/>
              </a:prstGeom>
              <a:blipFill>
                <a:blip r:embed="rId6"/>
                <a:stretch>
                  <a:fillRect l="-1389" r="-1215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29_1#d0bed657b?vop=1&amp;pid=4ab0f061e&amp;color=0,0,0&amp;bt=1&amp;bbb=1&amp;hb=1"/>
              <p:cNvSpPr/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如图所示，摆球质量为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，悬线长度为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，把悬线拉到水平位置后放手.设摆球从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点沿圆弧运动到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的过程中空气阻力的大小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不变，重力加速度为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29_1#d0bed657b?vop=1&amp;pid=4ab0f061e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30_1#d0bed657b.bracket?vop=1&amp;pid=4ab0f061e&amp;color=0,0,0&amp;vpa=9"/>
          <p:cNvSpPr/>
          <p:nvPr/>
        </p:nvSpPr>
        <p:spPr>
          <a:xfrm>
            <a:off x="8149176" y="1917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pic>
        <p:nvPicPr>
          <p:cNvPr id="4" name="QC_4_BD.29_2#d0bed657b?htil=6&amp;vop=1&amp;pid=4ab0f061e&amp;color=0,0,0&amp;tib=255,255,255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86416" y="2276032"/>
            <a:ext cx="864888" cy="931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29_3#d0bed657b.choices?htil=6&amp;vop=1&amp;pid=4ab0f061e&amp;color=0,0,0&amp;bbb=1&amp;hs=1"/>
              <p:cNvSpPr/>
              <p:nvPr/>
            </p:nvSpPr>
            <p:spPr>
              <a:xfrm>
                <a:off x="832104" y="2283017"/>
                <a:ext cx="9262872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473938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重力做功为零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悬线的拉力做功为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  <a:tabLst>
                    <a:tab pos="4739386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空气阻力做功为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𝑓𝐿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摆球克服空气阻力做功为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29_3#d0bed657b.choices?htil=6&amp;vop=1&amp;pid=4ab0f061e&amp;color=0,0,0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83017"/>
                <a:ext cx="9262872" cy="838200"/>
              </a:xfrm>
              <a:prstGeom prst="rect">
                <a:avLst/>
              </a:prstGeom>
              <a:blipFill>
                <a:blip r:embed="rId5"/>
                <a:stretch>
                  <a:fillRect l="-1580" b="-1021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31_1#d0bed657b?vop=1&amp;pid=4ab0f061e&amp;color=0,0,0&amp;bbb=1&amp;hb=1&amp;hs=1"/>
              <p:cNvSpPr/>
              <p:nvPr/>
            </p:nvSpPr>
            <p:spPr>
              <a:xfrm>
                <a:off x="832104" y="3227135"/>
                <a:ext cx="10533888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【解析】摆球所受重力方向竖直向下，摆球的位移有竖直向下的分量，所以重力做功不为零，故A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悬线的拉力始终与摆球速度方向垂直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，悬线的拉力不做功，故B错误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；将圆弧路径分成若干小圆弧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尽量小），则空气阻力所做的总功等于每个小圆弧段上所做功的代数和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+⋯)=−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𝑓𝐿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，摆球克服空气阻力做功为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，故C正确，D错误.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AS.31_1#d0bed657b?vop=1&amp;pid=4ab0f061e&amp;color=0,0,0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227135"/>
                <a:ext cx="10533888" cy="1676400"/>
              </a:xfrm>
              <a:prstGeom prst="rect">
                <a:avLst/>
              </a:prstGeom>
              <a:blipFill>
                <a:blip r:embed="rId6"/>
                <a:stretch>
                  <a:fillRect l="-1389" r="-694" b="-5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32_1#d0bed657b?vop=1&amp;pid=4ab0f061e&amp;color=0,0,0&amp;bt=1&amp;bbb=1&amp;hb=1"/>
          <p:cNvSpPr/>
          <p:nvPr/>
        </p:nvSpPr>
        <p:spPr>
          <a:xfrm>
            <a:off x="832104" y="1512000"/>
            <a:ext cx="10533888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技巧必备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变力做功的微元法中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若力方向始终与位移方向相同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或相反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可将运动轨迹分割为无数微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元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每段微元上力大小近似不变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总功等于力的大小与路程的乘积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如阻力大小不变的曲线运动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直接用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阻力乘路程求功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无需考虑方向变化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简化计算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33_1#4f4170530?htil=7&amp;vop=1&amp;pid=43bd50a5e&amp;color=0,0,0&amp;tib=255,255,255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44669" y="1594296"/>
            <a:ext cx="1014984" cy="113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33_2#4f4170530?htil=7&amp;vop=1&amp;pid=43bd50a5e&amp;color=0,0,0&amp;bt=1&amp;bbb=1&amp;hb=1&amp;hs=1"/>
              <p:cNvSpPr/>
              <p:nvPr/>
            </p:nvSpPr>
            <p:spPr>
              <a:xfrm>
                <a:off x="832104" y="1512000"/>
                <a:ext cx="943660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如图所示，边长为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、重力大小为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的均匀正方形薄金属片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，悬挂在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处的水平光滑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轴上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，若施力使其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边逆时针旋转至沿竖直方向，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则此力至少做功(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4_BD.33_2#4f4170530?htil=7&amp;vop=1&amp;pid=43bd50a5e&amp;color=0,0,0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9436608" cy="770255"/>
              </a:xfrm>
              <a:prstGeom prst="rect">
                <a:avLst/>
              </a:prstGeom>
              <a:blipFill>
                <a:blip r:embed="rId4"/>
                <a:stretch>
                  <a:fillRect l="-1550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34_1#4f4170530.bracket?vop=1&amp;pid=43bd50a5e&amp;color=0,0,0&amp;vpa=10"/>
          <p:cNvSpPr/>
          <p:nvPr/>
        </p:nvSpPr>
        <p:spPr>
          <a:xfrm>
            <a:off x="7717696" y="1917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33_3#4f4170530.choices?htil=7&amp;vop=1&amp;pid=43bd50a5e&amp;color=0,0,0&amp;bbb=1&amp;hs=1"/>
              <p:cNvSpPr/>
              <p:nvPr/>
            </p:nvSpPr>
            <p:spPr>
              <a:xfrm>
                <a:off x="832104" y="2283017"/>
                <a:ext cx="9436608" cy="4617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  <a:tabLst>
                    <a:tab pos="2003552" algn="l"/>
                    <a:tab pos="4184904" algn="l"/>
                    <a:tab pos="672185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33_3#4f4170530.choices?htil=7&amp;vop=1&amp;pid=43bd50a5e&amp;color=0,0,0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83017"/>
                <a:ext cx="9436608" cy="461709"/>
              </a:xfrm>
              <a:prstGeom prst="rect">
                <a:avLst/>
              </a:prstGeom>
              <a:blipFill>
                <a:blip r:embed="rId5"/>
                <a:stretch>
                  <a:fillRect l="-1550" b="-18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35_1#4f4170530?vop=1&amp;pid=43bd50a5e&amp;color=0,0,0&amp;bbb=1&amp;hb=1&amp;hs=1"/>
              <p:cNvSpPr/>
              <p:nvPr/>
            </p:nvSpPr>
            <p:spPr>
              <a:xfrm>
                <a:off x="832104" y="2744853"/>
                <a:ext cx="10533888" cy="14269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【解析】题图所示位置的均匀正方形薄金属片的重心位置与光滑轴的高度差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边沿竖直方向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时的重心位置与光滑轴的高度差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，薄金属片的重心升高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，此过程中重力做功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𝐺𝑎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，所以外力做功至少应为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𝐺𝑎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AS.35_1#4f4170530?vop=1&amp;pid=43bd50a5e&amp;color=0,0,0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44853"/>
                <a:ext cx="10533888" cy="1426909"/>
              </a:xfrm>
              <a:prstGeom prst="rect">
                <a:avLst/>
              </a:prstGeom>
              <a:blipFill>
                <a:blip r:embed="rId6"/>
                <a:stretch>
                  <a:fillRect l="-1389" r="-1331" b="-5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36_1#fece9f624?htil=8&amp;vop=1&amp;pid=43bd50a5e&amp;color=0,0,0&amp;tib=255,255,255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70097" y="1594296"/>
            <a:ext cx="2340864" cy="147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36_2#fece9f624?htil=8&amp;vop=1&amp;pid=43bd50a5e&amp;color=0,0,0&amp;bt=1&amp;bbb=1&amp;hb=1&amp;hs=1"/>
              <p:cNvSpPr/>
              <p:nvPr/>
            </p:nvSpPr>
            <p:spPr>
              <a:xfrm>
                <a:off x="832104" y="1512000"/>
                <a:ext cx="8110728" cy="16110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人在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点拉着绳通过一个定滑轮匀速吊起质量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的物体，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开始时绳与水平方向成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角，当人拉着绳由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点沿水平方向运动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而到达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点时，绳与水平方向成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角，求人对绳的拉力做了多少功.（不计摩擦，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4_BD.36_2#fece9f624?htil=8&amp;vop=1&amp;pid=43bd50a5e&amp;color=0,0,0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8110728" cy="1611059"/>
              </a:xfrm>
              <a:prstGeom prst="rect">
                <a:avLst/>
              </a:prstGeom>
              <a:blipFill>
                <a:blip r:embed="rId4"/>
                <a:stretch>
                  <a:fillRect l="-1805" r="-827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37_1#fece9f624?vop=1&amp;pid=43bd50a5e&amp;color=0,0,0&amp;bbb=1&amp;hs=1"/>
              <p:cNvSpPr/>
              <p:nvPr/>
            </p:nvSpPr>
            <p:spPr>
              <a:xfrm>
                <a:off x="832104" y="3155507"/>
                <a:ext cx="10533888" cy="3460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732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O_4_AN.37_1#fece9f624?vop=1&amp;pid=43bd50a5e&amp;color=0,0,0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55507"/>
                <a:ext cx="10533888" cy="346075"/>
              </a:xfrm>
              <a:prstGeom prst="rect">
                <a:avLst/>
              </a:prstGeom>
              <a:blipFill>
                <a:blip r:embed="rId5"/>
                <a:stretch>
                  <a:fillRect l="-810" b="-285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4_EX.38_1#fece9f624?vop=1&amp;pid=43bd50a5e&amp;color=0,0,0&amp;bbb=1&amp;hb=1"/>
              <p:cNvSpPr/>
              <p:nvPr/>
            </p:nvSpPr>
            <p:spPr>
              <a:xfrm>
                <a:off x="832104" y="3513647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采用大招攻略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26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中的等效转换法求变力做功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将变方向的拉力做功等效为恒力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对绳端做的功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绳端位移由几何关系求解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O_4_EX.38_1#fece9f624?vop=1&amp;pid=43bd50a5e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13647"/>
                <a:ext cx="10533888" cy="770255"/>
              </a:xfrm>
              <a:prstGeom prst="rect">
                <a:avLst/>
              </a:prstGeom>
              <a:blipFill>
                <a:blip r:embed="rId6"/>
                <a:stretch>
                  <a:fillRect l="-1389" r="-2025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4_AS.39_1#fece9f624?vop=1&amp;pid=43bd50a5e&amp;color=0,0,0&amp;bbb=1&amp;hb=1"/>
              <p:cNvSpPr/>
              <p:nvPr/>
            </p:nvSpPr>
            <p:spPr>
              <a:xfrm>
                <a:off x="832104" y="4295332"/>
                <a:ext cx="10533888" cy="12554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【解析】人对绳的拉力所做的功与绳对物体的拉力所做的功相等，设人手到定滑轮的竖直距离为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，物体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上升的高度等于滑轮右侧绳子增加的长度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，联立解得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，则人对绳的拉力做的功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⋅2(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≈732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O_4_AS.39_1#fece9f624?vop=1&amp;pid=43bd50a5e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295332"/>
                <a:ext cx="10533888" cy="1255459"/>
              </a:xfrm>
              <a:prstGeom prst="rect">
                <a:avLst/>
              </a:prstGeom>
              <a:blipFill>
                <a:blip r:embed="rId7"/>
                <a:stretch>
                  <a:fillRect l="-1389" r="-405" b="-106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9c1ccd5e7.fixed?pid=05e70509a&amp;color=255,240,0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第八章</a:t>
            </a:r>
            <a:r>
              <a:rPr lang="en-US" altLang="zh-CN" sz="4400" b="1" i="0" dirty="0">
                <a:solidFill>
                  <a:srgbClr val="FFF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机械能守恒定律</a:t>
            </a:r>
            <a:endParaRPr lang="en-US" altLang="zh-CN" sz="4400" dirty="0"/>
          </a:p>
        </p:txBody>
      </p:sp>
      <p:sp>
        <p:nvSpPr>
          <p:cNvPr id="3" name="C_2_BD#9c1ccd5e7.fixed?pid=05e70509a&amp;color=255,255,255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专题上分8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变力做功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928332ead?vop=1&amp;pid=40648a3a2&amp;color=0,0,0&amp;bt=1&amp;bbb=1&amp;hb=1"/>
              <p:cNvSpPr/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某块石头陷入淤泥过程中，其所受的阻力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与深度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的关系为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，石头沿竖直方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向做直线运动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石头陷入淤泥过程中克服阻力做的功为(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_1#928332ead?vop=1&amp;pid=40648a3a2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928332ead.bracket?vop=1&amp;pid=40648a3a2&amp;color=0,0,0&amp;vpa=1"/>
          <p:cNvSpPr/>
          <p:nvPr/>
        </p:nvSpPr>
        <p:spPr>
          <a:xfrm>
            <a:off x="7850346" y="1917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_2#928332ead.choices?vop=1&amp;pid=40648a3a2&amp;color=0,0,0&amp;bbb=1"/>
              <p:cNvSpPr/>
              <p:nvPr/>
            </p:nvSpPr>
            <p:spPr>
              <a:xfrm>
                <a:off x="832104" y="2283017"/>
                <a:ext cx="10533888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230247" algn="l"/>
                    <a:tab pos="4562094" algn="l"/>
                    <a:tab pos="75543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_2#928332ead.choices?vop=1&amp;pid=40648a3a2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83017"/>
                <a:ext cx="10533888" cy="525463"/>
              </a:xfrm>
              <a:prstGeom prst="rect">
                <a:avLst/>
              </a:prstGeom>
              <a:blipFill>
                <a:blip r:embed="rId4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3_1#928332ead?vop=1&amp;pid=40648a3a2&amp;color=0,0,0&amp;bbb=1&amp;hb=1"/>
              <p:cNvSpPr/>
              <p:nvPr/>
            </p:nvSpPr>
            <p:spPr>
              <a:xfrm>
                <a:off x="832104" y="2809242"/>
                <a:ext cx="10533888" cy="798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【解析】由于阻力与深度呈线性关系，则克服阻力做的功为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故C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AS.3_1#928332ead?vop=1&amp;pid=40648a3a2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809242"/>
                <a:ext cx="10533888" cy="798830"/>
              </a:xfrm>
              <a:prstGeom prst="rect">
                <a:avLst/>
              </a:prstGeom>
              <a:blipFill>
                <a:blip r:embed="rId5"/>
                <a:stretch>
                  <a:fillRect l="-1389" r="-984" b="-167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4_1#28369db0c?vop=1&amp;pid=40648a3a2&amp;color=0,0,0&amp;bt=1&amp;bbb=1&amp;hb=1"/>
              <p:cNvSpPr/>
              <p:nvPr/>
            </p:nvSpPr>
            <p:spPr>
              <a:xfrm>
                <a:off x="832104" y="1512000"/>
                <a:ext cx="10533888" cy="1560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如图所示，质量均为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两物块用轻质弹簧相连，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放置在光滑水平地面上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，一轻绳通过光滑的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定滑轮与物块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相连（连接物块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的绳子恰好伸直但不绷紧），弹簧的劲度系数为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.现用一水平向右的拉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作用在轻绳上，使物块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缓慢向上运动，已知重力加速度为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恰好离开地面时，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所做的功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4_1#28369db0c?vop=1&amp;pid=40648a3a2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560830"/>
              </a:xfrm>
              <a:prstGeom prst="rect">
                <a:avLst/>
              </a:prstGeom>
              <a:blipFill>
                <a:blip r:embed="rId3"/>
                <a:stretch>
                  <a:fillRect l="-1389" b="-93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5_1#28369db0c.bracket?vop=1&amp;pid=40648a3a2&amp;color=0,0,0&amp;vpa=2"/>
          <p:cNvSpPr/>
          <p:nvPr/>
        </p:nvSpPr>
        <p:spPr>
          <a:xfrm>
            <a:off x="1244060" y="2718627"/>
            <a:ext cx="331788" cy="3442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pic>
        <p:nvPicPr>
          <p:cNvPr id="4" name="QC_4_BD.4_2#28369db0c?vop=1&amp;pid=40648a3a2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6128" y="3190432"/>
            <a:ext cx="1005840" cy="1060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4_3#28369db0c.choices?vop=1&amp;pid=40648a3a2&amp;color=0,0,0&amp;bbb=1"/>
              <p:cNvSpPr/>
              <p:nvPr/>
            </p:nvSpPr>
            <p:spPr>
              <a:xfrm>
                <a:off x="832104" y="4384232"/>
                <a:ext cx="10533888" cy="5641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800"/>
                  </a:lnSpc>
                  <a:tabLst>
                    <a:tab pos="2652522" algn="l"/>
                    <a:tab pos="5381244" algn="l"/>
                    <a:tab pos="80083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𝑚𝑔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𝑚𝑔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4_3#28369db0c.choices?vop=1&amp;pid=40648a3a2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384232"/>
                <a:ext cx="10533888" cy="564134"/>
              </a:xfrm>
              <a:prstGeom prst="rect">
                <a:avLst/>
              </a:prstGeom>
              <a:blipFill>
                <a:blip r:embed="rId5"/>
                <a:stretch>
                  <a:fillRect l="-1389" b="-139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6_1#28369db0c?vop=1&amp;pid=40648a3a2&amp;color=0,0,0&amp;bbb=1&amp;hb=1"/>
              <p:cNvSpPr/>
              <p:nvPr/>
            </p:nvSpPr>
            <p:spPr>
              <a:xfrm>
                <a:off x="832104" y="4960494"/>
                <a:ext cx="10533888" cy="10689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【解析】开始时弹簧的压缩量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𝑚𝑔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恰好离开地面时，弹簧伸长量为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𝑚𝑔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随位移线性变化，则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做功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AS.6_1#28369db0c?vop=1&amp;pid=40648a3a2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960494"/>
                <a:ext cx="10533888" cy="1068959"/>
              </a:xfrm>
              <a:prstGeom prst="rect">
                <a:avLst/>
              </a:prstGeom>
              <a:blipFill>
                <a:blip r:embed="rId6"/>
                <a:stretch>
                  <a:fillRect l="-1389" b="-74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7_1#2cf845b31?vop=1&amp;pid=40648a3a2&amp;color=0,0,0&amp;bt=1&amp;bbb=1&amp;hb=1"/>
              <p:cNvSpPr/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个完全相同，边长足够小且互不粘连的小方块依次排列，总长度为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，总质量为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，它们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一起在光滑水平面上滑动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，某时刻开始滑上粗糙水平面，小方块与粗糙水平面之间的动摩擦因数均为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重力加速度为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，若小方块恰能完全进入粗糙水平面，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则所有小方块克服摩擦力做的功为(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7_1#2cf845b31?vop=1&amp;pid=40648a3a2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1389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4_BD.7_2#2cf845b31?vop=1&amp;pid=40648a3a2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91456" y="2834832"/>
            <a:ext cx="2606040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4_AN.8_1#2cf845b31.bracket?vop=1&amp;pid=40648a3a2&amp;color=0,0,0&amp;vpa=3"/>
          <p:cNvSpPr/>
          <p:nvPr/>
        </p:nvSpPr>
        <p:spPr>
          <a:xfrm>
            <a:off x="9845897" y="2336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7_3#2cf845b31.choices?vop=1&amp;pid=40648a3a2&amp;color=0,0,0&amp;bbb=1"/>
              <p:cNvSpPr/>
              <p:nvPr/>
            </p:nvSpPr>
            <p:spPr>
              <a:xfrm>
                <a:off x="832104" y="3355532"/>
                <a:ext cx="10533888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738247" algn="l"/>
                    <a:tab pos="5438394" algn="l"/>
                    <a:tab pos="81512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𝑀𝑔𝑙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𝑀𝑔𝑙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𝑀𝑔𝑙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𝑀𝑔𝑙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7_3#2cf845b31.choices?vop=1&amp;pid=40648a3a2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355532"/>
                <a:ext cx="10533888" cy="525971"/>
              </a:xfrm>
              <a:prstGeom prst="rect">
                <a:avLst/>
              </a:prstGeom>
              <a:blipFill>
                <a:blip r:embed="rId5"/>
                <a:stretch>
                  <a:fillRect l="-1389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4_EX.9_1#2cf845b31?vop=1&amp;pid=40648a3a2&amp;color=0,0,0&amp;bbb=1&amp;hb=1"/>
          <p:cNvSpPr/>
          <p:nvPr/>
        </p:nvSpPr>
        <p:spPr>
          <a:xfrm>
            <a:off x="832104" y="3892234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采用大招攻略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26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中的平均力法求变力做功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将变力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随位移线性增大的摩擦力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等效为平均力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计算做功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AS.10_1#2cf845b31?vop=1&amp;pid=40648a3a2&amp;color=0,0,0&amp;bbb=1&amp;hb=1"/>
              <p:cNvSpPr/>
              <p:nvPr/>
            </p:nvSpPr>
            <p:spPr>
              <a:xfrm>
                <a:off x="832104" y="4673919"/>
                <a:ext cx="10533888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【解析】所有小方块进入粗糙水平面过程的位移为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，所有小方块受到的摩擦力随进入粗糙水平面的位移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线性变化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，摩擦力的平均值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𝑀𝑔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，则所有小方块克服摩擦力做的功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𝑓𝑙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𝑀𝑔𝑙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C_4_AS.10_1#2cf845b31?vop=1&amp;pid=40648a3a2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673919"/>
                <a:ext cx="10533888" cy="838200"/>
              </a:xfrm>
              <a:prstGeom prst="rect">
                <a:avLst/>
              </a:prstGeom>
              <a:blipFill>
                <a:blip r:embed="rId6"/>
                <a:stretch>
                  <a:fillRect l="-1389" b="-1021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EX.11_1#2cf845b31?vop=1&amp;pid=40648a3a2&amp;color=0,0,0&amp;bt=1&amp;bbb=1&amp;hb=1"/>
              <p:cNvSpPr/>
              <p:nvPr/>
            </p:nvSpPr>
            <p:spPr>
              <a:xfrm>
                <a:off x="832104" y="1508760"/>
                <a:ext cx="10533888" cy="935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方法总结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若物体受到与位移呈线性关系的力时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可以把变力等效成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的恒力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进行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计算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也可以作出力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随物体位移变化的图像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由图像与横轴围成的图形面积进行计算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EX.11_1#2cf845b31?vop=1&amp;pid=40648a3a2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935355"/>
              </a:xfrm>
              <a:prstGeom prst="rect">
                <a:avLst/>
              </a:prstGeom>
              <a:blipFill>
                <a:blip r:embed="rId3"/>
                <a:stretch>
                  <a:fillRect l="-1389" r="-579" b="-150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2_1#100c505b0?vop=1&amp;pid=9584b716f&amp;color=0,0,0&amp;bt=1&amp;bbb=1&amp;hb=1"/>
              <p:cNvSpPr/>
              <p:nvPr/>
            </p:nvSpPr>
            <p:spPr>
              <a:xfrm>
                <a:off x="832104" y="1512000"/>
                <a:ext cx="10533888" cy="659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如图甲所示，质量为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的物体在斜向下、与水平方向成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角的力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作用下，沿水平面开始运动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，推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力大小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随位移大小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变化的情况如图乙所示，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=0.6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=0.8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，则力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所做的功为(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2_1#100c505b0?vop=1&amp;pid=9584b716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659130"/>
              </a:xfrm>
              <a:prstGeom prst="rect">
                <a:avLst/>
              </a:prstGeom>
              <a:blipFill>
                <a:blip r:embed="rId3"/>
                <a:stretch>
                  <a:fillRect l="-1389" t="-4630" r="-694" b="-222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3_1#100c505b0.bracket?vop=1&amp;pid=9584b716f&amp;color=0,0,0&amp;vpa=4"/>
          <p:cNvSpPr/>
          <p:nvPr/>
        </p:nvSpPr>
        <p:spPr>
          <a:xfrm>
            <a:off x="10428636" y="1855980"/>
            <a:ext cx="331788" cy="3061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6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pic>
        <p:nvPicPr>
          <p:cNvPr id="4" name="QC_4_BD.12_3#100c505b0?iti=1&amp;htil=1&amp;vop=1&amp;pid=9584b716f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98648" y="2903284"/>
            <a:ext cx="1124712" cy="52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4_BD.12_4#100c505b0?iti=2&amp;htil=1&amp;vop=1&amp;pid=9584b716f&amp;color=0,0,0&amp;tib=255,255,255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83296" y="2299780"/>
            <a:ext cx="1289304" cy="113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4_BD.12_5#100c505b0?iti=1&amp;htil=1&amp;vop=1&amp;pid=9584b716f&amp;color=0,0,0"/>
          <p:cNvSpPr/>
          <p:nvPr/>
        </p:nvSpPr>
        <p:spPr>
          <a:xfrm>
            <a:off x="3320510" y="3551492"/>
            <a:ext cx="280988" cy="31832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26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</a:t>
            </a:r>
            <a:endParaRPr lang="en-US" altLang="zh-CN" sz="1800" dirty="0"/>
          </a:p>
        </p:txBody>
      </p:sp>
      <p:sp>
        <p:nvSpPr>
          <p:cNvPr id="7" name="QC_4_BD.12_6#100c505b0?iti=2&amp;htil=1&amp;vop=1&amp;pid=9584b716f&amp;color=0,0,0"/>
          <p:cNvSpPr/>
          <p:nvPr/>
        </p:nvSpPr>
        <p:spPr>
          <a:xfrm>
            <a:off x="8587454" y="3560636"/>
            <a:ext cx="280988" cy="31832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26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4_BD.12_7#100c505b0.choices?vop=1&amp;pid=9584b716f&amp;color=0,0,0&amp;bbb=1"/>
              <p:cNvSpPr/>
              <p:nvPr/>
            </p:nvSpPr>
            <p:spPr>
              <a:xfrm>
                <a:off x="832104" y="3929253"/>
                <a:ext cx="10533888" cy="3086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2700"/>
                  </a:lnSpc>
                  <a:tabLst>
                    <a:tab pos="2731897" algn="l"/>
                    <a:tab pos="5438394" algn="l"/>
                    <a:tab pos="81448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240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150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8" name="QC_4_BD.12_7#100c505b0.choices?vop=1&amp;pid=9584b716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929253"/>
                <a:ext cx="10533888" cy="308610"/>
              </a:xfrm>
              <a:prstGeom prst="rect">
                <a:avLst/>
              </a:prstGeom>
              <a:blipFill>
                <a:blip r:embed="rId6"/>
                <a:stretch>
                  <a:fillRect l="-1389" t="-14000" b="-48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QC_4_EX.14_1#100c505b0?vop=1&amp;pid=9584b716f&amp;color=0,0,0&amp;bbb=1&amp;hb=1"/>
              <p:cNvSpPr/>
              <p:nvPr/>
            </p:nvSpPr>
            <p:spPr>
              <a:xfrm>
                <a:off x="832104" y="4240784"/>
                <a:ext cx="10533888" cy="659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采用大招攻略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26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中的图像法求变力做功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图像与横轴所围图形的面积进行求解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同时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注意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做功应该用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在位移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上的分力求解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9" name="QC_4_EX.14_1#100c505b0?vop=1&amp;pid=9584b716f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240784"/>
                <a:ext cx="10533888" cy="659130"/>
              </a:xfrm>
              <a:prstGeom prst="rect">
                <a:avLst/>
              </a:prstGeom>
              <a:blipFill>
                <a:blip r:embed="rId7"/>
                <a:stretch>
                  <a:fillRect l="-1389" t="-7407" r="-1505" b="-212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QC_4_AS.15_1#100c505b0?vop=1&amp;pid=9584b716f&amp;color=0,0,0&amp;bbb=1&amp;hb=1"/>
              <p:cNvSpPr/>
              <p:nvPr/>
            </p:nvSpPr>
            <p:spPr>
              <a:xfrm>
                <a:off x="832104" y="4912233"/>
                <a:ext cx="10533888" cy="101530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图像与横轴围成图形的面积以及变力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与位移方向的夹角来求解该过程中变力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做的功，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所做的功为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（关键：牢记功的定义式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，避免遗漏力与位移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方向夹角的余弦值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10" name="QC_4_AS.15_1#100c505b0?vop=1&amp;pid=9584b716f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912233"/>
                <a:ext cx="10533888" cy="1015302"/>
              </a:xfrm>
              <a:prstGeom prst="rect">
                <a:avLst/>
              </a:prstGeom>
              <a:blipFill>
                <a:blip r:embed="rId8"/>
                <a:stretch>
                  <a:fillRect l="-1389" t="-3012" r="-637" b="-1445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QC_4_AS.15_1#100c505b0?vop=1&amp;pid=9584b716f&amp;color=0,0,0&amp;bbb=1&amp;hb=1&amp;uw=1">
            <a:extLst>
              <a:ext uri="{FF2B5EF4-FFF2-40B4-BE49-F238E27FC236}">
                <a16:creationId xmlns:a16="http://schemas.microsoft.com/office/drawing/2014/main" id="{48860343-C874-D7AD-0679-33379425A4CB}"/>
              </a:ext>
            </a:extLst>
          </p:cNvPr>
          <p:cNvSpPr/>
          <p:nvPr/>
        </p:nvSpPr>
        <p:spPr>
          <a:xfrm>
            <a:off x="1289304" y="5264436"/>
            <a:ext cx="3950145" cy="36239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3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16_1#da6cbf531?htil=2&amp;vop=1&amp;pid=9584b716f&amp;color=0,0,0&amp;tib=255,255,255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02450" y="1594296"/>
            <a:ext cx="1828800" cy="1554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16_2#da6cbf531?htil=2&amp;vop=1&amp;pid=9584b716f&amp;color=0,0,0&amp;bt=1&amp;bbb=1&amp;hb=1&amp;hs=1"/>
              <p:cNvSpPr/>
              <p:nvPr/>
            </p:nvSpPr>
            <p:spPr>
              <a:xfrm>
                <a:off x="832104" y="1512000"/>
                <a:ext cx="8622792" cy="1163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）一质量为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的物体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，在水平恒定拉力的作用下在粗糙的水平面上做匀速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直线运动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.当运动一段时间后拉力逐渐减小，且当拉力减小到零时，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物体刚好停止运动.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如图所示为拉力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随位移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变化的关系图像.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则据此可以求得(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4_BD.16_2#da6cbf531?htil=2&amp;vop=1&amp;pid=9584b716f&amp;color=0,0,0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8622792" cy="1163955"/>
              </a:xfrm>
              <a:prstGeom prst="rect">
                <a:avLst/>
              </a:prstGeom>
              <a:blipFill>
                <a:blip r:embed="rId4"/>
                <a:stretch>
                  <a:fillRect l="-1697" t="-1047" r="-1273" b="-125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17_1#da6cbf531.bracket?vop=1&amp;pid=9584b716f&amp;color=0,0,0&amp;vpa=5&amp;bbb=1"/>
          <p:cNvSpPr/>
          <p:nvPr/>
        </p:nvSpPr>
        <p:spPr>
          <a:xfrm>
            <a:off x="8281447" y="2319656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6_3#da6cbf531.choices?htil=2&amp;vop=1&amp;pid=9584b716f&amp;color=0,0,0&amp;bbb=1&amp;hs=1"/>
              <p:cNvSpPr/>
              <p:nvPr/>
            </p:nvSpPr>
            <p:spPr>
              <a:xfrm>
                <a:off x="832104" y="2669732"/>
                <a:ext cx="8622792" cy="155638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滑动摩擦力大小为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整个过程拉力做的功为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整个过程摩擦力对物体所做的功为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在刚开始的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内合外力对物体所做的功为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16_3#da6cbf531.choices?htil=2&amp;vop=1&amp;pid=9584b716f&amp;color=0,0,0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69732"/>
                <a:ext cx="8622792" cy="1556385"/>
              </a:xfrm>
              <a:prstGeom prst="rect">
                <a:avLst/>
              </a:prstGeom>
              <a:blipFill>
                <a:blip r:embed="rId5"/>
                <a:stretch>
                  <a:fillRect l="-1697" b="-94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18_1#da6cbf531?vop=1&amp;pid=9584b716f&amp;color=0,0,0&amp;bbb=1&amp;hb=1&amp;hs=1"/>
              <p:cNvSpPr/>
              <p:nvPr/>
            </p:nvSpPr>
            <p:spPr>
              <a:xfrm>
                <a:off x="832104" y="4228085"/>
                <a:ext cx="10533888" cy="1573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【解析】由题图可知，匀速运动阶段根据受力平衡可得滑动摩擦力的大小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，故A正确；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图像与横轴围成图形的面积表示拉力做的功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，可知整个过程拉力做的功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×(2+4)×4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错误；整个过程摩擦力对物体所做的功为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=−4×4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，故C正确；在刚开始的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物体做匀速直线运动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，物体所受合外力为0，则合外力对物体所做的功为0，故D错误.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AS.18_1#da6cbf531?vop=1&amp;pid=9584b716f&amp;color=0,0,0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228085"/>
                <a:ext cx="10533888" cy="1573530"/>
              </a:xfrm>
              <a:prstGeom prst="rect">
                <a:avLst/>
              </a:prstGeom>
              <a:blipFill>
                <a:blip r:embed="rId6"/>
                <a:stretch>
                  <a:fillRect l="-1389" r="-1042" b="-85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9_1#f8d195db2?vop=1&amp;pid=9584b716f&amp;color=0,0,0&amp;bt=1&amp;bbb=1&amp;hb=1"/>
              <p:cNvSpPr/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的物体在水平面上沿直线运动，所受阻力大小恒定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.经某点开始沿运动方向的水平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拉力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与运动距离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的关系如图所示，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0∼3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物体做匀速直线运动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.下列对图示过程的说法正确的是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9_1#f8d195db2?vop=1&amp;pid=9584b716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0_1#f8d195db2.bracket?vop=1&amp;pid=9584b716f&amp;color=0,0,0&amp;vpa=6&amp;bbb=1"/>
          <p:cNvSpPr/>
          <p:nvPr/>
        </p:nvSpPr>
        <p:spPr>
          <a:xfrm>
            <a:off x="1040860" y="2336865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BC</a:t>
            </a:r>
            <a:endParaRPr lang="en-US" altLang="zh-CN" dirty="0"/>
          </a:p>
        </p:txBody>
      </p:sp>
      <p:pic>
        <p:nvPicPr>
          <p:cNvPr id="4" name="QC_4_BD.19_2#f8d195db2?vop=1&amp;pid=9584b716f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12664" y="2834832"/>
            <a:ext cx="1563624" cy="161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9_3#f8d195db2.choices?vop=1&amp;pid=9584b716f&amp;color=0,0,0&amp;bbb=1"/>
              <p:cNvSpPr/>
              <p:nvPr/>
            </p:nvSpPr>
            <p:spPr>
              <a:xfrm>
                <a:off x="832104" y="4587432"/>
                <a:ext cx="10533888" cy="7658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处物体加速度大小为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0～7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拉力对物体做功为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0～7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物体克服阻力做功为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0～7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合力对物体做功为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19_3#f8d195db2.choices?vop=1&amp;pid=9584b716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587432"/>
                <a:ext cx="10533888" cy="765810"/>
              </a:xfrm>
              <a:prstGeom prst="rect">
                <a:avLst/>
              </a:prstGeom>
              <a:blipFill>
                <a:blip r:embed="rId5"/>
                <a:stretch>
                  <a:fillRect l="-1389" b="-192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1220</Words>
  <Application>Microsoft Office PowerPoint</Application>
  <PresentationFormat>宽屏</PresentationFormat>
  <Paragraphs>124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Arial (正文)</vt:lpstr>
      <vt:lpstr>DengXian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2025-10-29T06:15:17Z</dcterms:created>
  <dcterms:modified xsi:type="dcterms:W3CDTF">2025-10-29T06:22:19Z</dcterms:modified>
  <cp:category/>
  <cp:contentStatus/>
</cp:coreProperties>
</file>